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hyperlink" Target="https://www.kaggle.com/datasets/patrickfleith/nasa-anomaly-detection-dataset-smap-msl" TargetMode="External"/><Relationship Id="rId2" Type="http://schemas.openxmlformats.org/officeDocument/2006/relationships/image" Target="../media/image-5-1.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image" Target="../media/image-6-8.png"/><Relationship Id="rId9" Type="http://schemas.openxmlformats.org/officeDocument/2006/relationships/image" Target="../media/image-6-9.svg"/><Relationship Id="rId10" Type="http://schemas.openxmlformats.org/officeDocument/2006/relationships/slideLayout" Target="../slideLayouts/slideLayout7.xml"/><Relationship Id="rId11"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91013"/>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Recurring Unknown Anomaly Detection Using Machine Learning</a:t>
            </a:r>
            <a:endParaRPr lang="en-US" sz="4450" dirty="0"/>
          </a:p>
        </p:txBody>
      </p:sp>
      <p:sp>
        <p:nvSpPr>
          <p:cNvPr id="4" name="Text 1"/>
          <p:cNvSpPr/>
          <p:nvPr/>
        </p:nvSpPr>
        <p:spPr>
          <a:xfrm>
            <a:off x="793790" y="4857512"/>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Presenter: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Arshana N</a:t>
            </a:r>
            <a:endParaRPr lang="en-US" sz="1750" dirty="0"/>
          </a:p>
        </p:txBody>
      </p:sp>
      <p:sp>
        <p:nvSpPr>
          <p:cNvPr id="5" name="Text 2"/>
          <p:cNvSpPr/>
          <p:nvPr/>
        </p:nvSpPr>
        <p:spPr>
          <a:xfrm>
            <a:off x="793790" y="5475565"/>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Guide: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Miss Thennel K 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1295876" y="509588"/>
            <a:ext cx="1272659" cy="301943"/>
          </a:xfrm>
          <a:prstGeom prst="roundRect">
            <a:avLst>
              <a:gd name="adj" fmla="val 19415"/>
            </a:avLst>
          </a:prstGeom>
          <a:solidFill>
            <a:srgbClr val="DADBF1"/>
          </a:solidFill>
          <a:ln/>
        </p:spPr>
      </p:sp>
      <p:sp>
        <p:nvSpPr>
          <p:cNvPr id="3" name="Text 1"/>
          <p:cNvSpPr/>
          <p:nvPr/>
        </p:nvSpPr>
        <p:spPr>
          <a:xfrm>
            <a:off x="1400532" y="561856"/>
            <a:ext cx="1063347" cy="197406"/>
          </a:xfrm>
          <a:prstGeom prst="rect">
            <a:avLst/>
          </a:prstGeom>
          <a:noFill/>
          <a:ln/>
        </p:spPr>
        <p:txBody>
          <a:bodyPr wrap="none" lIns="0" tIns="0" rIns="0" bIns="0" rtlCol="0" anchor="t"/>
          <a:lstStyle/>
          <a:p>
            <a:pPr algn="l" indent="0" marL="0">
              <a:lnSpc>
                <a:spcPts val="1550"/>
              </a:lnSpc>
              <a:buNone/>
            </a:pPr>
            <a:r>
              <a:rPr lang="en-US" sz="1050" dirty="0">
                <a:solidFill>
                  <a:srgbClr val="272525"/>
                </a:solidFill>
                <a:latin typeface="Inter" pitchFamily="34" charset="0"/>
                <a:ea typeface="Inter" pitchFamily="34" charset="-122"/>
                <a:cs typeface="Inter" pitchFamily="34" charset="-120"/>
              </a:rPr>
              <a:t>FUTURE SCOPE</a:t>
            </a:r>
            <a:endParaRPr lang="en-US" sz="1050" dirty="0"/>
          </a:p>
        </p:txBody>
      </p:sp>
      <p:sp>
        <p:nvSpPr>
          <p:cNvPr id="4" name="Text 2"/>
          <p:cNvSpPr/>
          <p:nvPr/>
        </p:nvSpPr>
        <p:spPr>
          <a:xfrm>
            <a:off x="1295876" y="865108"/>
            <a:ext cx="5752505" cy="545068"/>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Future Research Directions</a:t>
            </a:r>
            <a:endParaRPr lang="en-US" sz="3400" dirty="0"/>
          </a:p>
        </p:txBody>
      </p:sp>
      <p:pic>
        <p:nvPicPr>
          <p:cNvPr id="5" name="Image 0" descr="preencoded.png">    </p:cNvPr>
          <p:cNvPicPr>
            <a:picLocks noChangeAspect="1"/>
          </p:cNvPicPr>
          <p:nvPr/>
        </p:nvPicPr>
        <p:blipFill>
          <a:blip r:embed="rId1"/>
          <a:stretch>
            <a:fillRect/>
          </a:stretch>
        </p:blipFill>
        <p:spPr>
          <a:xfrm>
            <a:off x="1295876" y="1762363"/>
            <a:ext cx="5806559" cy="5806559"/>
          </a:xfrm>
          <a:prstGeom prst="rect">
            <a:avLst/>
          </a:prstGeom>
        </p:spPr>
      </p:pic>
      <p:sp>
        <p:nvSpPr>
          <p:cNvPr id="6" name="Shape 3"/>
          <p:cNvSpPr/>
          <p:nvPr/>
        </p:nvSpPr>
        <p:spPr>
          <a:xfrm>
            <a:off x="7710011" y="2024063"/>
            <a:ext cx="174427" cy="987504"/>
          </a:xfrm>
          <a:prstGeom prst="roundRect">
            <a:avLst>
              <a:gd name="adj" fmla="val 42011"/>
            </a:avLst>
          </a:prstGeom>
          <a:solidFill>
            <a:srgbClr val="DADBF1"/>
          </a:solidFill>
          <a:ln w="7620">
            <a:solidFill>
              <a:srgbClr val="C0C1D7"/>
            </a:solidFill>
            <a:prstDash val="solid"/>
          </a:ln>
        </p:spPr>
      </p:sp>
      <p:sp>
        <p:nvSpPr>
          <p:cNvPr id="7" name="Shape 4"/>
          <p:cNvSpPr/>
          <p:nvPr/>
        </p:nvSpPr>
        <p:spPr>
          <a:xfrm>
            <a:off x="7535585" y="1909524"/>
            <a:ext cx="523399" cy="523399"/>
          </a:xfrm>
          <a:prstGeom prst="roundRect">
            <a:avLst>
              <a:gd name="adj" fmla="val 87352"/>
            </a:avLst>
          </a:prstGeom>
          <a:solidFill>
            <a:srgbClr val="DADBF1"/>
          </a:solidFill>
          <a:ln w="7620">
            <a:solidFill>
              <a:srgbClr val="C0C1D7"/>
            </a:solidFill>
            <a:prstDash val="solid"/>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6434" y="2040374"/>
            <a:ext cx="261699" cy="261699"/>
          </a:xfrm>
          <a:prstGeom prst="rect">
            <a:avLst/>
          </a:prstGeom>
        </p:spPr>
      </p:pic>
      <p:sp>
        <p:nvSpPr>
          <p:cNvPr id="9" name="Text 5"/>
          <p:cNvSpPr/>
          <p:nvPr/>
        </p:nvSpPr>
        <p:spPr>
          <a:xfrm>
            <a:off x="8193167" y="1936790"/>
            <a:ext cx="2180868" cy="272653"/>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Real-Time Detection</a:t>
            </a:r>
            <a:endParaRPr lang="en-US" sz="1700" dirty="0"/>
          </a:p>
        </p:txBody>
      </p:sp>
      <p:sp>
        <p:nvSpPr>
          <p:cNvPr id="10" name="Text 6"/>
          <p:cNvSpPr/>
          <p:nvPr/>
        </p:nvSpPr>
        <p:spPr>
          <a:xfrm>
            <a:off x="8193167" y="2343626"/>
            <a:ext cx="5148977" cy="493633"/>
          </a:xfrm>
          <a:prstGeom prst="rect">
            <a:avLst/>
          </a:prstGeom>
          <a:noFill/>
          <a:ln/>
        </p:spPr>
        <p:txBody>
          <a:bodyPr wrap="square" lIns="0" tIns="0" rIns="0" bIns="0" rtlCol="0" anchor="t"/>
          <a:lstStyle/>
          <a:p>
            <a:pPr algn="l" indent="0" marL="0">
              <a:lnSpc>
                <a:spcPts val="1900"/>
              </a:lnSpc>
              <a:buNone/>
            </a:pPr>
            <a:r>
              <a:rPr lang="en-US" sz="1350" dirty="0">
                <a:solidFill>
                  <a:srgbClr val="272525"/>
                </a:solidFill>
                <a:latin typeface="Inter" pitchFamily="34" charset="0"/>
                <a:ea typeface="Inter" pitchFamily="34" charset="-122"/>
                <a:cs typeface="Inter" pitchFamily="34" charset="-120"/>
              </a:rPr>
              <a:t>Implement streaming anomaly detection for live telemetry monitoring with minimal latency.</a:t>
            </a:r>
            <a:endParaRPr lang="en-US" sz="1350" dirty="0"/>
          </a:p>
        </p:txBody>
      </p:sp>
      <p:sp>
        <p:nvSpPr>
          <p:cNvPr id="11" name="Shape 7"/>
          <p:cNvSpPr/>
          <p:nvPr/>
        </p:nvSpPr>
        <p:spPr>
          <a:xfrm>
            <a:off x="7971711" y="3407569"/>
            <a:ext cx="174427" cy="987504"/>
          </a:xfrm>
          <a:prstGeom prst="roundRect">
            <a:avLst>
              <a:gd name="adj" fmla="val 42011"/>
            </a:avLst>
          </a:prstGeom>
          <a:solidFill>
            <a:srgbClr val="DADBF1"/>
          </a:solidFill>
          <a:ln w="7620">
            <a:solidFill>
              <a:srgbClr val="C0C1D7"/>
            </a:solidFill>
            <a:prstDash val="solid"/>
          </a:ln>
        </p:spPr>
      </p:sp>
      <p:sp>
        <p:nvSpPr>
          <p:cNvPr id="12" name="Shape 8"/>
          <p:cNvSpPr/>
          <p:nvPr/>
        </p:nvSpPr>
        <p:spPr>
          <a:xfrm>
            <a:off x="7797284" y="3293031"/>
            <a:ext cx="523399" cy="523399"/>
          </a:xfrm>
          <a:prstGeom prst="roundRect">
            <a:avLst>
              <a:gd name="adj" fmla="val 87352"/>
            </a:avLst>
          </a:prstGeom>
          <a:solidFill>
            <a:srgbClr val="DADBF1"/>
          </a:solidFill>
          <a:ln w="7620">
            <a:solidFill>
              <a:srgbClr val="C0C1D7"/>
            </a:solidFill>
            <a:prstDash val="solid"/>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8134" y="3423880"/>
            <a:ext cx="261699" cy="261699"/>
          </a:xfrm>
          <a:prstGeom prst="rect">
            <a:avLst/>
          </a:prstGeom>
        </p:spPr>
      </p:pic>
      <p:sp>
        <p:nvSpPr>
          <p:cNvPr id="14" name="Text 9"/>
          <p:cNvSpPr/>
          <p:nvPr/>
        </p:nvSpPr>
        <p:spPr>
          <a:xfrm>
            <a:off x="8454866" y="3320296"/>
            <a:ext cx="2180868" cy="272653"/>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Live Deployment</a:t>
            </a:r>
            <a:endParaRPr lang="en-US" sz="1700" dirty="0"/>
          </a:p>
        </p:txBody>
      </p:sp>
      <p:sp>
        <p:nvSpPr>
          <p:cNvPr id="15" name="Text 10"/>
          <p:cNvSpPr/>
          <p:nvPr/>
        </p:nvSpPr>
        <p:spPr>
          <a:xfrm>
            <a:off x="8454866" y="3727133"/>
            <a:ext cx="4887278" cy="493633"/>
          </a:xfrm>
          <a:prstGeom prst="rect">
            <a:avLst/>
          </a:prstGeom>
          <a:noFill/>
          <a:ln/>
        </p:spPr>
        <p:txBody>
          <a:bodyPr wrap="square" lIns="0" tIns="0" rIns="0" bIns="0" rtlCol="0" anchor="t"/>
          <a:lstStyle/>
          <a:p>
            <a:pPr algn="l" indent="0" marL="0">
              <a:lnSpc>
                <a:spcPts val="1900"/>
              </a:lnSpc>
              <a:buNone/>
            </a:pPr>
            <a:r>
              <a:rPr lang="en-US" sz="1350" dirty="0">
                <a:solidFill>
                  <a:srgbClr val="272525"/>
                </a:solidFill>
                <a:latin typeface="Inter" pitchFamily="34" charset="0"/>
                <a:ea typeface="Inter" pitchFamily="34" charset="-122"/>
                <a:cs typeface="Inter" pitchFamily="34" charset="-120"/>
              </a:rPr>
              <a:t>Deploy the model on operational spacecraft systems for continuous monitoring and validation.</a:t>
            </a:r>
            <a:endParaRPr lang="en-US" sz="1350" dirty="0"/>
          </a:p>
        </p:txBody>
      </p:sp>
      <p:sp>
        <p:nvSpPr>
          <p:cNvPr id="16" name="Shape 11"/>
          <p:cNvSpPr/>
          <p:nvPr/>
        </p:nvSpPr>
        <p:spPr>
          <a:xfrm>
            <a:off x="8233410" y="4791075"/>
            <a:ext cx="174427" cy="987504"/>
          </a:xfrm>
          <a:prstGeom prst="roundRect">
            <a:avLst>
              <a:gd name="adj" fmla="val 42011"/>
            </a:avLst>
          </a:prstGeom>
          <a:solidFill>
            <a:srgbClr val="DADBF1"/>
          </a:solidFill>
          <a:ln w="7620">
            <a:solidFill>
              <a:srgbClr val="C0C1D7"/>
            </a:solidFill>
            <a:prstDash val="solid"/>
          </a:ln>
        </p:spPr>
      </p:sp>
      <p:sp>
        <p:nvSpPr>
          <p:cNvPr id="17" name="Shape 12"/>
          <p:cNvSpPr/>
          <p:nvPr/>
        </p:nvSpPr>
        <p:spPr>
          <a:xfrm>
            <a:off x="8058983" y="4676537"/>
            <a:ext cx="523399" cy="523399"/>
          </a:xfrm>
          <a:prstGeom prst="roundRect">
            <a:avLst>
              <a:gd name="adj" fmla="val 87352"/>
            </a:avLst>
          </a:prstGeom>
          <a:solidFill>
            <a:srgbClr val="DADBF1"/>
          </a:solidFill>
          <a:ln w="7620">
            <a:solidFill>
              <a:srgbClr val="C0C1D7"/>
            </a:solidFill>
            <a:prstDash val="solid"/>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9833" y="4807387"/>
            <a:ext cx="261699" cy="261699"/>
          </a:xfrm>
          <a:prstGeom prst="rect">
            <a:avLst/>
          </a:prstGeom>
        </p:spPr>
      </p:pic>
      <p:sp>
        <p:nvSpPr>
          <p:cNvPr id="19" name="Text 13"/>
          <p:cNvSpPr/>
          <p:nvPr/>
        </p:nvSpPr>
        <p:spPr>
          <a:xfrm>
            <a:off x="8716566" y="4703802"/>
            <a:ext cx="2180868" cy="272653"/>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Automated Alerting</a:t>
            </a:r>
            <a:endParaRPr lang="en-US" sz="1700" dirty="0"/>
          </a:p>
        </p:txBody>
      </p:sp>
      <p:sp>
        <p:nvSpPr>
          <p:cNvPr id="20" name="Text 14"/>
          <p:cNvSpPr/>
          <p:nvPr/>
        </p:nvSpPr>
        <p:spPr>
          <a:xfrm>
            <a:off x="8716566" y="5110639"/>
            <a:ext cx="4625578" cy="493633"/>
          </a:xfrm>
          <a:prstGeom prst="rect">
            <a:avLst/>
          </a:prstGeom>
          <a:noFill/>
          <a:ln/>
        </p:spPr>
        <p:txBody>
          <a:bodyPr wrap="square" lIns="0" tIns="0" rIns="0" bIns="0" rtlCol="0" anchor="t"/>
          <a:lstStyle/>
          <a:p>
            <a:pPr algn="l" indent="0" marL="0">
              <a:lnSpc>
                <a:spcPts val="1900"/>
              </a:lnSpc>
              <a:buNone/>
            </a:pPr>
            <a:r>
              <a:rPr lang="en-US" sz="1350" dirty="0">
                <a:solidFill>
                  <a:srgbClr val="272525"/>
                </a:solidFill>
                <a:latin typeface="Inter" pitchFamily="34" charset="0"/>
                <a:ea typeface="Inter" pitchFamily="34" charset="-122"/>
                <a:cs typeface="Inter" pitchFamily="34" charset="-120"/>
              </a:rPr>
              <a:t>Develop intelligent alert systems that notify mission control of critical recurring anomalies automatically.</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648301" y="481846"/>
            <a:ext cx="1208723" cy="279559"/>
          </a:xfrm>
          <a:prstGeom prst="roundRect">
            <a:avLst>
              <a:gd name="adj" fmla="val 19742"/>
            </a:avLst>
          </a:prstGeom>
          <a:solidFill>
            <a:srgbClr val="DADBF1"/>
          </a:solidFill>
          <a:ln/>
        </p:spPr>
      </p:sp>
      <p:sp>
        <p:nvSpPr>
          <p:cNvPr id="3" name="Text 1"/>
          <p:cNvSpPr/>
          <p:nvPr/>
        </p:nvSpPr>
        <p:spPr>
          <a:xfrm>
            <a:off x="1746766" y="531019"/>
            <a:ext cx="1011793" cy="181213"/>
          </a:xfrm>
          <a:prstGeom prst="rect">
            <a:avLst/>
          </a:prstGeom>
          <a:noFill/>
          <a:ln/>
        </p:spPr>
        <p:txBody>
          <a:bodyPr wrap="none" lIns="0" tIns="0" rIns="0" bIns="0" rtlCol="0" anchor="t"/>
          <a:lstStyle/>
          <a:p>
            <a:pPr algn="l" indent="0" marL="0">
              <a:lnSpc>
                <a:spcPts val="1400"/>
              </a:lnSpc>
              <a:buNone/>
            </a:pPr>
            <a:r>
              <a:rPr lang="en-US" sz="1000" dirty="0">
                <a:solidFill>
                  <a:srgbClr val="272525"/>
                </a:solidFill>
                <a:latin typeface="Inter" pitchFamily="34" charset="0"/>
                <a:ea typeface="Inter" pitchFamily="34" charset="-122"/>
                <a:cs typeface="Inter" pitchFamily="34" charset="-120"/>
              </a:rPr>
              <a:t>INTRODUCTION</a:t>
            </a:r>
            <a:endParaRPr lang="en-US" sz="1000" dirty="0"/>
          </a:p>
        </p:txBody>
      </p:sp>
      <p:sp>
        <p:nvSpPr>
          <p:cNvPr id="4" name="Text 2"/>
          <p:cNvSpPr/>
          <p:nvPr/>
        </p:nvSpPr>
        <p:spPr>
          <a:xfrm>
            <a:off x="1648301" y="808911"/>
            <a:ext cx="11333798" cy="1026557"/>
          </a:xfrm>
          <a:prstGeom prst="rect">
            <a:avLst/>
          </a:prstGeom>
          <a:noFill/>
          <a:ln/>
        </p:spPr>
        <p:txBody>
          <a:bodyPr wrap="squar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Understanding Anomaly Detection in Telemetry Systems</a:t>
            </a:r>
            <a:endParaRPr lang="en-US" sz="3200" dirty="0"/>
          </a:p>
        </p:txBody>
      </p:sp>
      <p:pic>
        <p:nvPicPr>
          <p:cNvPr id="5" name="Image 0" descr="preencoded.png">    </p:cNvPr>
          <p:cNvPicPr>
            <a:picLocks noChangeAspect="1"/>
          </p:cNvPicPr>
          <p:nvPr/>
        </p:nvPicPr>
        <p:blipFill>
          <a:blip r:embed="rId1"/>
          <a:stretch>
            <a:fillRect/>
          </a:stretch>
        </p:blipFill>
        <p:spPr>
          <a:xfrm>
            <a:off x="1648301" y="2147530"/>
            <a:ext cx="5466517" cy="5466517"/>
          </a:xfrm>
          <a:prstGeom prst="rect">
            <a:avLst/>
          </a:prstGeom>
        </p:spPr>
      </p:pic>
      <p:sp>
        <p:nvSpPr>
          <p:cNvPr id="6" name="Text 3"/>
          <p:cNvSpPr/>
          <p:nvPr/>
        </p:nvSpPr>
        <p:spPr>
          <a:xfrm>
            <a:off x="7523202" y="2132767"/>
            <a:ext cx="2832378" cy="25658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What is Anomaly Detection?</a:t>
            </a:r>
            <a:endParaRPr lang="en-US" sz="1600" dirty="0"/>
          </a:p>
        </p:txBody>
      </p:sp>
      <p:sp>
        <p:nvSpPr>
          <p:cNvPr id="7" name="Text 4"/>
          <p:cNvSpPr/>
          <p:nvPr/>
        </p:nvSpPr>
        <p:spPr>
          <a:xfrm>
            <a:off x="7523202" y="2508290"/>
            <a:ext cx="5466517" cy="679728"/>
          </a:xfrm>
          <a:prstGeom prst="rect">
            <a:avLst/>
          </a:prstGeom>
          <a:noFill/>
          <a:ln/>
        </p:spPr>
        <p:txBody>
          <a:bodyPr wrap="square" lIns="0" tIns="0" rIns="0" bIns="0" rtlCol="0" anchor="t"/>
          <a:lstStyle/>
          <a:p>
            <a:pPr algn="l" indent="0" marL="0">
              <a:lnSpc>
                <a:spcPts val="1750"/>
              </a:lnSpc>
              <a:buNone/>
            </a:pPr>
            <a:r>
              <a:rPr lang="en-US" sz="1250" dirty="0">
                <a:solidFill>
                  <a:srgbClr val="272525"/>
                </a:solidFill>
                <a:latin typeface="Inter" pitchFamily="34" charset="0"/>
                <a:ea typeface="Inter" pitchFamily="34" charset="-122"/>
                <a:cs typeface="Inter" pitchFamily="34" charset="-120"/>
              </a:rPr>
              <a:t>Anomaly detection identifies unusual patterns in data that deviate from expected behavior. In spacecraft telemetry, these anomalies can signal potential equipment failures or system malfunctions.</a:t>
            </a:r>
            <a:endParaRPr lang="en-US" sz="1250" dirty="0"/>
          </a:p>
        </p:txBody>
      </p:sp>
      <p:sp>
        <p:nvSpPr>
          <p:cNvPr id="8" name="Text 5"/>
          <p:cNvSpPr/>
          <p:nvPr/>
        </p:nvSpPr>
        <p:spPr>
          <a:xfrm>
            <a:off x="7523202" y="3306961"/>
            <a:ext cx="3316843" cy="256580"/>
          </a:xfrm>
          <a:prstGeom prst="rect">
            <a:avLst/>
          </a:prstGeom>
          <a:noFill/>
          <a:ln/>
        </p:spPr>
        <p:txBody>
          <a:bodyPr wrap="non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Why Recurring Anomalies Matter</a:t>
            </a:r>
            <a:endParaRPr lang="en-US" sz="1600" dirty="0"/>
          </a:p>
        </p:txBody>
      </p:sp>
      <p:sp>
        <p:nvSpPr>
          <p:cNvPr id="9" name="Text 6"/>
          <p:cNvSpPr/>
          <p:nvPr/>
        </p:nvSpPr>
        <p:spPr>
          <a:xfrm>
            <a:off x="7523202" y="3682484"/>
            <a:ext cx="5466517" cy="906304"/>
          </a:xfrm>
          <a:prstGeom prst="rect">
            <a:avLst/>
          </a:prstGeom>
          <a:noFill/>
          <a:ln/>
        </p:spPr>
        <p:txBody>
          <a:bodyPr wrap="square" lIns="0" tIns="0" rIns="0" bIns="0" rtlCol="0" anchor="t"/>
          <a:lstStyle/>
          <a:p>
            <a:pPr algn="l" indent="0" marL="0">
              <a:lnSpc>
                <a:spcPts val="1750"/>
              </a:lnSpc>
              <a:buNone/>
            </a:pPr>
            <a:r>
              <a:rPr lang="en-US" sz="1250" dirty="0">
                <a:solidFill>
                  <a:srgbClr val="272525"/>
                </a:solidFill>
                <a:latin typeface="Inter" pitchFamily="34" charset="0"/>
                <a:ea typeface="Inter" pitchFamily="34" charset="-122"/>
                <a:cs typeface="Inter" pitchFamily="34" charset="-120"/>
              </a:rPr>
              <a:t>Recurring anomalies represent patterns that repeat over time, often indicating systematic issues rather than isolated events. Detecting these patterns enables predictive maintenance and prevents catastrophic failures in mission-critical systems.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944886"/>
            <a:ext cx="2267664" cy="426244"/>
          </a:xfrm>
          <a:prstGeom prst="roundRect">
            <a:avLst>
              <a:gd name="adj" fmla="val 17880"/>
            </a:avLst>
          </a:prstGeom>
          <a:solidFill>
            <a:srgbClr val="DADBF1"/>
          </a:solidFill>
          <a:ln/>
        </p:spPr>
      </p:sp>
      <p:sp>
        <p:nvSpPr>
          <p:cNvPr id="3" name="Text 1"/>
          <p:cNvSpPr/>
          <p:nvPr/>
        </p:nvSpPr>
        <p:spPr>
          <a:xfrm>
            <a:off x="929878" y="2012871"/>
            <a:ext cx="1995487"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PROBLEM STATEMENT</a:t>
            </a:r>
            <a:endParaRPr lang="en-US" sz="1400" dirty="0"/>
          </a:p>
        </p:txBody>
      </p:sp>
      <p:sp>
        <p:nvSpPr>
          <p:cNvPr id="4" name="Text 2"/>
          <p:cNvSpPr/>
          <p:nvPr/>
        </p:nvSpPr>
        <p:spPr>
          <a:xfrm>
            <a:off x="793790" y="2461855"/>
            <a:ext cx="122653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Challenges in Traditional Anomaly Detection</a:t>
            </a:r>
            <a:endParaRPr lang="en-US" sz="4450" dirty="0"/>
          </a:p>
        </p:txBody>
      </p:sp>
      <p:sp>
        <p:nvSpPr>
          <p:cNvPr id="5" name="Shape 3"/>
          <p:cNvSpPr/>
          <p:nvPr/>
        </p:nvSpPr>
        <p:spPr>
          <a:xfrm>
            <a:off x="793790" y="3510796"/>
            <a:ext cx="4196358" cy="2773799"/>
          </a:xfrm>
          <a:prstGeom prst="roundRect">
            <a:avLst>
              <a:gd name="adj" fmla="val 3435"/>
            </a:avLst>
          </a:prstGeom>
          <a:solidFill>
            <a:srgbClr val="DADBF1"/>
          </a:solidFill>
          <a:ln w="7620">
            <a:solidFill>
              <a:srgbClr val="C0C1D7"/>
            </a:solidFill>
            <a:prstDash val="solid"/>
          </a:ln>
        </p:spPr>
      </p:sp>
      <p:sp>
        <p:nvSpPr>
          <p:cNvPr id="6" name="Text 4"/>
          <p:cNvSpPr/>
          <p:nvPr/>
        </p:nvSpPr>
        <p:spPr>
          <a:xfrm>
            <a:off x="1028224" y="3745230"/>
            <a:ext cx="284499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Unknown Anomalies</a:t>
            </a:r>
            <a:endParaRPr lang="en-US" sz="2200" dirty="0"/>
          </a:p>
        </p:txBody>
      </p:sp>
      <p:sp>
        <p:nvSpPr>
          <p:cNvPr id="7" name="Text 5"/>
          <p:cNvSpPr/>
          <p:nvPr/>
        </p:nvSpPr>
        <p:spPr>
          <a:xfrm>
            <a:off x="1028224" y="4235648"/>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Traditional rule-based methods rely on predefined patterns and fail to detect previously unseen anomaly types in complex telemetry data.</a:t>
            </a:r>
            <a:endParaRPr lang="en-US" sz="1750" dirty="0"/>
          </a:p>
        </p:txBody>
      </p:sp>
      <p:sp>
        <p:nvSpPr>
          <p:cNvPr id="8" name="Shape 6"/>
          <p:cNvSpPr/>
          <p:nvPr/>
        </p:nvSpPr>
        <p:spPr>
          <a:xfrm>
            <a:off x="5216962" y="3510796"/>
            <a:ext cx="4196358" cy="2773799"/>
          </a:xfrm>
          <a:prstGeom prst="roundRect">
            <a:avLst>
              <a:gd name="adj" fmla="val 3435"/>
            </a:avLst>
          </a:prstGeom>
          <a:solidFill>
            <a:srgbClr val="DADBF1"/>
          </a:solidFill>
          <a:ln w="7620">
            <a:solidFill>
              <a:srgbClr val="C0C1D7"/>
            </a:solidFill>
            <a:prstDash val="solid"/>
          </a:ln>
        </p:spPr>
      </p:sp>
      <p:sp>
        <p:nvSpPr>
          <p:cNvPr id="9" name="Text 7"/>
          <p:cNvSpPr/>
          <p:nvPr/>
        </p:nvSpPr>
        <p:spPr>
          <a:xfrm>
            <a:off x="5451396" y="37452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Recurring Patterns</a:t>
            </a:r>
            <a:endParaRPr lang="en-US" sz="2200" dirty="0"/>
          </a:p>
        </p:txBody>
      </p:sp>
      <p:sp>
        <p:nvSpPr>
          <p:cNvPr id="10" name="Text 8"/>
          <p:cNvSpPr/>
          <p:nvPr/>
        </p:nvSpPr>
        <p:spPr>
          <a:xfrm>
            <a:off x="5451396" y="4235648"/>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Identifying anomalies that repeat across time requires sophisticated pattern recognition beyond conventional threshold-based approaches.</a:t>
            </a:r>
            <a:endParaRPr lang="en-US" sz="1750" dirty="0"/>
          </a:p>
        </p:txBody>
      </p:sp>
      <p:sp>
        <p:nvSpPr>
          <p:cNvPr id="11" name="Shape 9"/>
          <p:cNvSpPr/>
          <p:nvPr/>
        </p:nvSpPr>
        <p:spPr>
          <a:xfrm>
            <a:off x="9640133" y="3510796"/>
            <a:ext cx="4196358" cy="2773799"/>
          </a:xfrm>
          <a:prstGeom prst="roundRect">
            <a:avLst>
              <a:gd name="adj" fmla="val 3435"/>
            </a:avLst>
          </a:prstGeom>
          <a:solidFill>
            <a:srgbClr val="DADBF1"/>
          </a:solidFill>
          <a:ln w="7620">
            <a:solidFill>
              <a:srgbClr val="C0C1D7"/>
            </a:solidFill>
            <a:prstDash val="solid"/>
          </a:ln>
        </p:spPr>
      </p:sp>
      <p:sp>
        <p:nvSpPr>
          <p:cNvPr id="12" name="Text 10"/>
          <p:cNvSpPr/>
          <p:nvPr/>
        </p:nvSpPr>
        <p:spPr>
          <a:xfrm>
            <a:off x="9874568" y="37452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Need for ML</a:t>
            </a:r>
            <a:endParaRPr lang="en-US" sz="2200" dirty="0"/>
          </a:p>
        </p:txBody>
      </p:sp>
      <p:sp>
        <p:nvSpPr>
          <p:cNvPr id="13" name="Text 11"/>
          <p:cNvSpPr/>
          <p:nvPr/>
        </p:nvSpPr>
        <p:spPr>
          <a:xfrm>
            <a:off x="9874568" y="4235648"/>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Machine learning offers unsupervised methods to discover hidden patterns and detect novel anomalies without prior labeling or domain-specific rules.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1302782"/>
            <a:ext cx="1274326" cy="426244"/>
          </a:xfrm>
          <a:prstGeom prst="roundRect">
            <a:avLst>
              <a:gd name="adj" fmla="val 17880"/>
            </a:avLst>
          </a:prstGeom>
          <a:solidFill>
            <a:srgbClr val="DADBF1"/>
          </a:solidFill>
          <a:ln/>
        </p:spPr>
      </p:sp>
      <p:sp>
        <p:nvSpPr>
          <p:cNvPr id="3" name="Text 1"/>
          <p:cNvSpPr/>
          <p:nvPr/>
        </p:nvSpPr>
        <p:spPr>
          <a:xfrm>
            <a:off x="929878" y="1370767"/>
            <a:ext cx="100214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OBJECTIVE</a:t>
            </a:r>
            <a:endParaRPr lang="en-US" sz="1400" dirty="0"/>
          </a:p>
        </p:txBody>
      </p:sp>
      <p:sp>
        <p:nvSpPr>
          <p:cNvPr id="4" name="Text 2"/>
          <p:cNvSpPr/>
          <p:nvPr/>
        </p:nvSpPr>
        <p:spPr>
          <a:xfrm>
            <a:off x="793790" y="1819751"/>
            <a:ext cx="858381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Research Goals and Objectives</a:t>
            </a:r>
            <a:endParaRPr lang="en-US" sz="4450" dirty="0"/>
          </a:p>
        </p:txBody>
      </p:sp>
      <p:sp>
        <p:nvSpPr>
          <p:cNvPr id="5" name="Text 3"/>
          <p:cNvSpPr/>
          <p:nvPr/>
        </p:nvSpPr>
        <p:spPr>
          <a:xfrm>
            <a:off x="793790" y="28686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6" name="Shape 4"/>
          <p:cNvSpPr/>
          <p:nvPr/>
        </p:nvSpPr>
        <p:spPr>
          <a:xfrm>
            <a:off x="793790" y="3223736"/>
            <a:ext cx="6407944" cy="30480"/>
          </a:xfrm>
          <a:prstGeom prst="rect">
            <a:avLst/>
          </a:prstGeom>
          <a:solidFill>
            <a:srgbClr val="4950BC"/>
          </a:solidFill>
          <a:ln/>
        </p:spPr>
      </p:sp>
      <p:sp>
        <p:nvSpPr>
          <p:cNvPr id="7" name="Text 5"/>
          <p:cNvSpPr/>
          <p:nvPr/>
        </p:nvSpPr>
        <p:spPr>
          <a:xfrm>
            <a:off x="793790" y="3398044"/>
            <a:ext cx="38258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Detect Unknown Anomalies</a:t>
            </a:r>
            <a:endParaRPr lang="en-US" sz="2200" dirty="0"/>
          </a:p>
        </p:txBody>
      </p:sp>
      <p:sp>
        <p:nvSpPr>
          <p:cNvPr id="8" name="Text 6"/>
          <p:cNvSpPr/>
          <p:nvPr/>
        </p:nvSpPr>
        <p:spPr>
          <a:xfrm>
            <a:off x="793790" y="388846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Apply unsupervised machine learning to identify anomalies without predefined labels or rules.</a:t>
            </a:r>
            <a:endParaRPr lang="en-US" sz="1750" dirty="0"/>
          </a:p>
        </p:txBody>
      </p:sp>
      <p:sp>
        <p:nvSpPr>
          <p:cNvPr id="9" name="Text 7"/>
          <p:cNvSpPr/>
          <p:nvPr/>
        </p:nvSpPr>
        <p:spPr>
          <a:xfrm>
            <a:off x="7428548" y="28686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10" name="Shape 8"/>
          <p:cNvSpPr/>
          <p:nvPr/>
        </p:nvSpPr>
        <p:spPr>
          <a:xfrm>
            <a:off x="7428548" y="3223736"/>
            <a:ext cx="6408063" cy="30480"/>
          </a:xfrm>
          <a:prstGeom prst="rect">
            <a:avLst/>
          </a:prstGeom>
          <a:solidFill>
            <a:srgbClr val="4950BC"/>
          </a:solidFill>
          <a:ln/>
        </p:spPr>
      </p:sp>
      <p:sp>
        <p:nvSpPr>
          <p:cNvPr id="11" name="Text 9"/>
          <p:cNvSpPr/>
          <p:nvPr/>
        </p:nvSpPr>
        <p:spPr>
          <a:xfrm>
            <a:off x="7428548" y="3398044"/>
            <a:ext cx="373022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Identify Recurring Patterns</a:t>
            </a:r>
            <a:endParaRPr lang="en-US" sz="2200" dirty="0"/>
          </a:p>
        </p:txBody>
      </p:sp>
      <p:sp>
        <p:nvSpPr>
          <p:cNvPr id="12" name="Text 10"/>
          <p:cNvSpPr/>
          <p:nvPr/>
        </p:nvSpPr>
        <p:spPr>
          <a:xfrm>
            <a:off x="7428548" y="3888462"/>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Develop methods to recognize anomaly patterns that repeat across multiple time windows.</a:t>
            </a:r>
            <a:endParaRPr lang="en-US" sz="1750" dirty="0"/>
          </a:p>
        </p:txBody>
      </p:sp>
      <p:sp>
        <p:nvSpPr>
          <p:cNvPr id="13" name="Text 11"/>
          <p:cNvSpPr/>
          <p:nvPr/>
        </p:nvSpPr>
        <p:spPr>
          <a:xfrm>
            <a:off x="793790" y="50111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4" name="Shape 12"/>
          <p:cNvSpPr/>
          <p:nvPr/>
        </p:nvSpPr>
        <p:spPr>
          <a:xfrm>
            <a:off x="793790" y="5366147"/>
            <a:ext cx="6407944" cy="30480"/>
          </a:xfrm>
          <a:prstGeom prst="rect">
            <a:avLst/>
          </a:prstGeom>
          <a:solidFill>
            <a:srgbClr val="4950BC"/>
          </a:solidFill>
          <a:ln/>
        </p:spPr>
      </p:sp>
      <p:sp>
        <p:nvSpPr>
          <p:cNvPr id="15" name="Text 13"/>
          <p:cNvSpPr/>
          <p:nvPr/>
        </p:nvSpPr>
        <p:spPr>
          <a:xfrm>
            <a:off x="793790" y="5540454"/>
            <a:ext cx="411527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Validate Against NASA Labels</a:t>
            </a:r>
            <a:endParaRPr lang="en-US" sz="2200" dirty="0"/>
          </a:p>
        </p:txBody>
      </p:sp>
      <p:sp>
        <p:nvSpPr>
          <p:cNvPr id="16" name="Text 14"/>
          <p:cNvSpPr/>
          <p:nvPr/>
        </p:nvSpPr>
        <p:spPr>
          <a:xfrm>
            <a:off x="793790" y="6030873"/>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Compare machine learning results with expert-labeled anomalies from NASA datasets.</a:t>
            </a:r>
            <a:endParaRPr lang="en-US" sz="1750" dirty="0"/>
          </a:p>
        </p:txBody>
      </p:sp>
      <p:sp>
        <p:nvSpPr>
          <p:cNvPr id="17" name="Text 15"/>
          <p:cNvSpPr/>
          <p:nvPr/>
        </p:nvSpPr>
        <p:spPr>
          <a:xfrm>
            <a:off x="7428548" y="50111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8" name="Shape 16"/>
          <p:cNvSpPr/>
          <p:nvPr/>
        </p:nvSpPr>
        <p:spPr>
          <a:xfrm>
            <a:off x="7428548" y="5366147"/>
            <a:ext cx="6408063" cy="30480"/>
          </a:xfrm>
          <a:prstGeom prst="rect">
            <a:avLst/>
          </a:prstGeom>
          <a:solidFill>
            <a:srgbClr val="4950BC"/>
          </a:solidFill>
          <a:ln/>
        </p:spPr>
      </p:sp>
      <p:sp>
        <p:nvSpPr>
          <p:cNvPr id="19" name="Text 17"/>
          <p:cNvSpPr/>
          <p:nvPr/>
        </p:nvSpPr>
        <p:spPr>
          <a:xfrm>
            <a:off x="7428548" y="55404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Visualize Insights</a:t>
            </a:r>
            <a:endParaRPr lang="en-US" sz="2200" dirty="0"/>
          </a:p>
        </p:txBody>
      </p:sp>
      <p:sp>
        <p:nvSpPr>
          <p:cNvPr id="20" name="Text 18"/>
          <p:cNvSpPr/>
          <p:nvPr/>
        </p:nvSpPr>
        <p:spPr>
          <a:xfrm>
            <a:off x="7428548" y="6030873"/>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Create interactive dashboards for intuitive exploration and interpretation of detected anomalies.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1255157" y="483037"/>
            <a:ext cx="833318" cy="304681"/>
          </a:xfrm>
          <a:prstGeom prst="roundRect">
            <a:avLst>
              <a:gd name="adj" fmla="val 19371"/>
            </a:avLst>
          </a:prstGeom>
          <a:solidFill>
            <a:srgbClr val="DADBF1"/>
          </a:solidFill>
          <a:ln/>
        </p:spPr>
      </p:sp>
      <p:sp>
        <p:nvSpPr>
          <p:cNvPr id="3" name="Text 1"/>
          <p:cNvSpPr/>
          <p:nvPr/>
        </p:nvSpPr>
        <p:spPr>
          <a:xfrm>
            <a:off x="1360527" y="535662"/>
            <a:ext cx="622578" cy="199430"/>
          </a:xfrm>
          <a:prstGeom prst="rect">
            <a:avLst/>
          </a:prstGeom>
          <a:noFill/>
          <a:ln/>
        </p:spPr>
        <p:txBody>
          <a:bodyPr wrap="none" lIns="0" tIns="0" rIns="0" bIns="0" rtlCol="0" anchor="t"/>
          <a:lstStyle/>
          <a:p>
            <a:pPr algn="l" indent="0" marL="0">
              <a:lnSpc>
                <a:spcPts val="1550"/>
              </a:lnSpc>
              <a:buNone/>
            </a:pPr>
            <a:r>
              <a:rPr lang="en-US" sz="1100" dirty="0">
                <a:solidFill>
                  <a:srgbClr val="272525"/>
                </a:solidFill>
                <a:latin typeface="Inter" pitchFamily="34" charset="0"/>
                <a:ea typeface="Inter" pitchFamily="34" charset="-122"/>
                <a:cs typeface="Inter" pitchFamily="34" charset="-120"/>
              </a:rPr>
              <a:t>DATASET</a:t>
            </a:r>
            <a:endParaRPr lang="en-US" sz="1100" dirty="0"/>
          </a:p>
        </p:txBody>
      </p:sp>
      <p:sp>
        <p:nvSpPr>
          <p:cNvPr id="4" name="Text 2"/>
          <p:cNvSpPr/>
          <p:nvPr/>
        </p:nvSpPr>
        <p:spPr>
          <a:xfrm>
            <a:off x="1255157" y="842010"/>
            <a:ext cx="7495342" cy="548878"/>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NASA SMAP &amp; MSL Telemetry Data</a:t>
            </a:r>
            <a:endParaRPr lang="en-US" sz="3450" dirty="0"/>
          </a:p>
        </p:txBody>
      </p:sp>
      <p:sp>
        <p:nvSpPr>
          <p:cNvPr id="5" name="Text 3"/>
          <p:cNvSpPr/>
          <p:nvPr/>
        </p:nvSpPr>
        <p:spPr>
          <a:xfrm>
            <a:off x="1255157" y="1730812"/>
            <a:ext cx="2195632" cy="274439"/>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Dataset Overview</a:t>
            </a:r>
            <a:endParaRPr lang="en-US" sz="1700" dirty="0"/>
          </a:p>
        </p:txBody>
      </p:sp>
      <p:sp>
        <p:nvSpPr>
          <p:cNvPr id="6" name="Text 4"/>
          <p:cNvSpPr/>
          <p:nvPr/>
        </p:nvSpPr>
        <p:spPr>
          <a:xfrm>
            <a:off x="1255157" y="2141220"/>
            <a:ext cx="5845850" cy="996791"/>
          </a:xfrm>
          <a:prstGeom prst="rect">
            <a:avLst/>
          </a:prstGeom>
          <a:noFill/>
          <a:ln/>
        </p:spPr>
        <p:txBody>
          <a:bodyPr wrap="square" lIns="0" tIns="0" rIns="0" bIns="0" rtlCol="0" anchor="t"/>
          <a:lstStyle/>
          <a:p>
            <a:pPr algn="l" indent="0" marL="0">
              <a:lnSpc>
                <a:spcPts val="1950"/>
              </a:lnSpc>
              <a:buNone/>
            </a:pPr>
            <a:r>
              <a:rPr lang="en-US" sz="1350" dirty="0">
                <a:solidFill>
                  <a:srgbClr val="272525"/>
                </a:solidFill>
                <a:latin typeface="Inter" pitchFamily="34" charset="0"/>
                <a:ea typeface="Inter" pitchFamily="34" charset="-122"/>
                <a:cs typeface="Inter" pitchFamily="34" charset="-120"/>
              </a:rPr>
              <a:t>The NASA Anomaly Detection Dataset comprises telemetry data from the Soil Moisture Active Passive (SMAP) satellite and Mars Science Laboratory (MSL) rover. It contains multivariate time-series sensor readings with expert-labeled anomaly segments.</a:t>
            </a:r>
            <a:endParaRPr lang="en-US" sz="1350" dirty="0"/>
          </a:p>
        </p:txBody>
      </p:sp>
      <p:sp>
        <p:nvSpPr>
          <p:cNvPr id="7" name="Text 5"/>
          <p:cNvSpPr/>
          <p:nvPr/>
        </p:nvSpPr>
        <p:spPr>
          <a:xfrm>
            <a:off x="1255157" y="3273981"/>
            <a:ext cx="2195632" cy="274439"/>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Data Structure</a:t>
            </a:r>
            <a:endParaRPr lang="en-US" sz="1700" dirty="0"/>
          </a:p>
        </p:txBody>
      </p:sp>
      <p:sp>
        <p:nvSpPr>
          <p:cNvPr id="8" name="Text 6"/>
          <p:cNvSpPr/>
          <p:nvPr/>
        </p:nvSpPr>
        <p:spPr>
          <a:xfrm>
            <a:off x="1255157" y="3684389"/>
            <a:ext cx="5845850" cy="249198"/>
          </a:xfrm>
          <a:prstGeom prst="rect">
            <a:avLst/>
          </a:prstGeom>
          <a:noFill/>
          <a:ln/>
        </p:spPr>
        <p:txBody>
          <a:bodyPr wrap="none" lIns="0" tIns="0" rIns="0" bIns="0" rtlCol="0" anchor="t"/>
          <a:lstStyle/>
          <a:p>
            <a:pPr algn="l" marL="342900" indent="-342900">
              <a:lnSpc>
                <a:spcPts val="1950"/>
              </a:lnSpc>
              <a:buSzPct val="100000"/>
              <a:buChar char="•"/>
            </a:pPr>
            <a:r>
              <a:rPr lang="en-US" sz="1350" dirty="0">
                <a:solidFill>
                  <a:srgbClr val="272525"/>
                </a:solidFill>
                <a:latin typeface="Inter" pitchFamily="34" charset="0"/>
                <a:ea typeface="Inter" pitchFamily="34" charset="-122"/>
                <a:cs typeface="Inter" pitchFamily="34" charset="-120"/>
              </a:rPr>
              <a:t>Multiple sensor channels in .npy format</a:t>
            </a:r>
            <a:endParaRPr lang="en-US" sz="1350" dirty="0"/>
          </a:p>
        </p:txBody>
      </p:sp>
      <p:sp>
        <p:nvSpPr>
          <p:cNvPr id="9" name="Text 7"/>
          <p:cNvSpPr/>
          <p:nvPr/>
        </p:nvSpPr>
        <p:spPr>
          <a:xfrm>
            <a:off x="1255157" y="3981093"/>
            <a:ext cx="5845850" cy="249198"/>
          </a:xfrm>
          <a:prstGeom prst="rect">
            <a:avLst/>
          </a:prstGeom>
          <a:noFill/>
          <a:ln/>
        </p:spPr>
        <p:txBody>
          <a:bodyPr wrap="none" lIns="0" tIns="0" rIns="0" bIns="0" rtlCol="0" anchor="t"/>
          <a:lstStyle/>
          <a:p>
            <a:pPr algn="l" marL="342900" indent="-342900">
              <a:lnSpc>
                <a:spcPts val="1950"/>
              </a:lnSpc>
              <a:buSzPct val="100000"/>
              <a:buChar char="•"/>
            </a:pPr>
            <a:r>
              <a:rPr lang="en-US" sz="1350" dirty="0">
                <a:solidFill>
                  <a:srgbClr val="272525"/>
                </a:solidFill>
                <a:latin typeface="Inter" pitchFamily="34" charset="0"/>
                <a:ea typeface="Inter" pitchFamily="34" charset="-122"/>
                <a:cs typeface="Inter" pitchFamily="34" charset="-120"/>
              </a:rPr>
              <a:t>labeled_anomalies.csv with NASA annotations</a:t>
            </a:r>
            <a:endParaRPr lang="en-US" sz="1350" dirty="0"/>
          </a:p>
        </p:txBody>
      </p:sp>
      <p:sp>
        <p:nvSpPr>
          <p:cNvPr id="10" name="Text 8"/>
          <p:cNvSpPr/>
          <p:nvPr/>
        </p:nvSpPr>
        <p:spPr>
          <a:xfrm>
            <a:off x="1255157" y="4277797"/>
            <a:ext cx="5845850" cy="249198"/>
          </a:xfrm>
          <a:prstGeom prst="rect">
            <a:avLst/>
          </a:prstGeom>
          <a:noFill/>
          <a:ln/>
        </p:spPr>
        <p:txBody>
          <a:bodyPr wrap="none" lIns="0" tIns="0" rIns="0" bIns="0" rtlCol="0" anchor="t"/>
          <a:lstStyle/>
          <a:p>
            <a:pPr algn="l" marL="342900" indent="-342900">
              <a:lnSpc>
                <a:spcPts val="1950"/>
              </a:lnSpc>
              <a:buSzPct val="100000"/>
              <a:buChar char="•"/>
            </a:pPr>
            <a:r>
              <a:rPr lang="en-US" sz="1350" dirty="0">
                <a:solidFill>
                  <a:srgbClr val="272525"/>
                </a:solidFill>
                <a:latin typeface="Inter" pitchFamily="34" charset="0"/>
                <a:ea typeface="Inter" pitchFamily="34" charset="-122"/>
                <a:cs typeface="Inter" pitchFamily="34" charset="-120"/>
              </a:rPr>
              <a:t>Real-world spacecraft operational data</a:t>
            </a:r>
            <a:endParaRPr lang="en-US" sz="1350" dirty="0"/>
          </a:p>
        </p:txBody>
      </p:sp>
      <p:sp>
        <p:nvSpPr>
          <p:cNvPr id="11" name="Text 9"/>
          <p:cNvSpPr/>
          <p:nvPr/>
        </p:nvSpPr>
        <p:spPr>
          <a:xfrm>
            <a:off x="1255157" y="4574500"/>
            <a:ext cx="5845850" cy="249198"/>
          </a:xfrm>
          <a:prstGeom prst="rect">
            <a:avLst/>
          </a:prstGeom>
          <a:noFill/>
          <a:ln/>
        </p:spPr>
        <p:txBody>
          <a:bodyPr wrap="none" lIns="0" tIns="0" rIns="0" bIns="0" rtlCol="0" anchor="t"/>
          <a:lstStyle/>
          <a:p>
            <a:pPr algn="l" marL="342900" indent="-342900">
              <a:lnSpc>
                <a:spcPts val="1950"/>
              </a:lnSpc>
              <a:buSzPct val="100000"/>
              <a:buChar char="•"/>
            </a:pPr>
            <a:r>
              <a:rPr lang="en-US" sz="1350" dirty="0">
                <a:solidFill>
                  <a:srgbClr val="272525"/>
                </a:solidFill>
                <a:latin typeface="Inter" pitchFamily="34" charset="0"/>
                <a:ea typeface="Inter" pitchFamily="34" charset="-122"/>
                <a:cs typeface="Inter" pitchFamily="34" charset="-120"/>
              </a:rPr>
              <a:t>Ground truth for model validation</a:t>
            </a:r>
            <a:endParaRPr lang="en-US" sz="1350" dirty="0"/>
          </a:p>
        </p:txBody>
      </p:sp>
      <p:sp>
        <p:nvSpPr>
          <p:cNvPr id="12" name="Text 10"/>
          <p:cNvSpPr/>
          <p:nvPr/>
        </p:nvSpPr>
        <p:spPr>
          <a:xfrm>
            <a:off x="1255157" y="4946094"/>
            <a:ext cx="5845850" cy="249198"/>
          </a:xfrm>
          <a:prstGeom prst="rect">
            <a:avLst/>
          </a:prstGeom>
          <a:noFill/>
          <a:ln/>
        </p:spPr>
        <p:txBody>
          <a:bodyPr wrap="none" lIns="0" tIns="0" rIns="0" bIns="0" rtlCol="0" anchor="t"/>
          <a:lstStyle/>
          <a:p>
            <a:pPr algn="l" indent="0" marL="0">
              <a:lnSpc>
                <a:spcPts val="1950"/>
              </a:lnSpc>
              <a:buNone/>
            </a:pPr>
            <a:r>
              <a:rPr lang="en-US" sz="1350" u="sng" dirty="0">
                <a:solidFill>
                  <a:srgbClr val="4950BC"/>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View Dataset on Kaggle</a:t>
            </a:r>
            <a:endParaRPr lang="en-US" sz="1350" dirty="0"/>
          </a:p>
        </p:txBody>
      </p:sp>
      <p:pic>
        <p:nvPicPr>
          <p:cNvPr id="13" name="Image 0" descr="preencoded.png">    </p:cNvPr>
          <p:cNvPicPr>
            <a:picLocks noChangeAspect="1"/>
          </p:cNvPicPr>
          <p:nvPr/>
        </p:nvPicPr>
        <p:blipFill>
          <a:blip r:embed="rId2"/>
          <a:stretch>
            <a:fillRect/>
          </a:stretch>
        </p:blipFill>
        <p:spPr>
          <a:xfrm>
            <a:off x="7537013" y="1747838"/>
            <a:ext cx="5845850" cy="5845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09732" y="681871"/>
            <a:ext cx="1516142" cy="367546"/>
          </a:xfrm>
          <a:prstGeom prst="roundRect">
            <a:avLst>
              <a:gd name="adj" fmla="val 18540"/>
            </a:avLst>
          </a:prstGeom>
          <a:solidFill>
            <a:srgbClr val="DADBF1"/>
          </a:solidFill>
          <a:ln/>
        </p:spPr>
      </p:sp>
      <p:sp>
        <p:nvSpPr>
          <p:cNvPr id="3" name="Text 1"/>
          <p:cNvSpPr/>
          <p:nvPr/>
        </p:nvSpPr>
        <p:spPr>
          <a:xfrm>
            <a:off x="831413" y="742712"/>
            <a:ext cx="1272778" cy="245864"/>
          </a:xfrm>
          <a:prstGeom prst="rect">
            <a:avLst/>
          </a:prstGeom>
          <a:noFill/>
          <a:ln/>
        </p:spPr>
        <p:txBody>
          <a:bodyPr wrap="none" lIns="0" tIns="0" rIns="0" bIns="0" rtlCol="0" anchor="t"/>
          <a:lstStyle/>
          <a:p>
            <a:pPr algn="l" indent="0" marL="0">
              <a:lnSpc>
                <a:spcPts val="1900"/>
              </a:lnSpc>
              <a:buNone/>
            </a:pPr>
            <a:r>
              <a:rPr lang="en-US" sz="1250" dirty="0">
                <a:solidFill>
                  <a:srgbClr val="272525"/>
                </a:solidFill>
                <a:latin typeface="Inter" pitchFamily="34" charset="0"/>
                <a:ea typeface="Inter" pitchFamily="34" charset="-122"/>
                <a:cs typeface="Inter" pitchFamily="34" charset="-120"/>
              </a:rPr>
              <a:t>METHODOLOGY</a:t>
            </a:r>
            <a:endParaRPr lang="en-US" sz="1250" dirty="0"/>
          </a:p>
        </p:txBody>
      </p:sp>
      <p:sp>
        <p:nvSpPr>
          <p:cNvPr id="4" name="Text 2"/>
          <p:cNvSpPr/>
          <p:nvPr/>
        </p:nvSpPr>
        <p:spPr>
          <a:xfrm>
            <a:off x="709732" y="1121926"/>
            <a:ext cx="6541056" cy="633651"/>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Machine Learning Pipeline</a:t>
            </a:r>
            <a:endParaRPr lang="en-US" sz="3950" dirty="0"/>
          </a:p>
        </p:txBody>
      </p:sp>
      <p:pic>
        <p:nvPicPr>
          <p:cNvPr id="5" name="Image 0" descr="preencoded.png">    </p:cNvPr>
          <p:cNvPicPr>
            <a:picLocks noChangeAspect="1"/>
          </p:cNvPicPr>
          <p:nvPr/>
        </p:nvPicPr>
        <p:blipFill>
          <a:blip r:embed="rId1"/>
          <a:stretch>
            <a:fillRect/>
          </a:stretch>
        </p:blipFill>
        <p:spPr>
          <a:xfrm>
            <a:off x="2178487" y="2027515"/>
            <a:ext cx="10273427" cy="4701778"/>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33369" y="3201423"/>
            <a:ext cx="660529" cy="660530"/>
          </a:xfrm>
          <a:prstGeom prst="rect">
            <a:avLst/>
          </a:prstGeom>
        </p:spPr>
      </p:pic>
      <p:sp>
        <p:nvSpPr>
          <p:cNvPr id="7" name="Text 3"/>
          <p:cNvSpPr/>
          <p:nvPr/>
        </p:nvSpPr>
        <p:spPr>
          <a:xfrm>
            <a:off x="10044878" y="5426995"/>
            <a:ext cx="1928746" cy="743096"/>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Hyperparameter Tune</a:t>
            </a:r>
            <a:endParaRPr lang="en-US" sz="13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5211" y="3202662"/>
            <a:ext cx="660530" cy="660529"/>
          </a:xfrm>
          <a:prstGeom prst="rect">
            <a:avLst/>
          </a:prstGeom>
        </p:spPr>
      </p:pic>
      <p:sp>
        <p:nvSpPr>
          <p:cNvPr id="9" name="Text 4"/>
          <p:cNvSpPr/>
          <p:nvPr/>
        </p:nvSpPr>
        <p:spPr>
          <a:xfrm>
            <a:off x="7614129" y="5426995"/>
            <a:ext cx="1928747" cy="743096"/>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Rolling Window</a:t>
            </a:r>
            <a:endParaRPr lang="en-US" sz="135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7673" y="3202662"/>
            <a:ext cx="660529" cy="660529"/>
          </a:xfrm>
          <a:prstGeom prst="rect">
            <a:avLst/>
          </a:prstGeom>
        </p:spPr>
      </p:pic>
      <p:sp>
        <p:nvSpPr>
          <p:cNvPr id="11" name="Text 5"/>
          <p:cNvSpPr/>
          <p:nvPr/>
        </p:nvSpPr>
        <p:spPr>
          <a:xfrm>
            <a:off x="5196591" y="5426995"/>
            <a:ext cx="1928746" cy="743096"/>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Isolation Forest</a:t>
            </a:r>
            <a:endParaRPr lang="en-US" sz="1350" dirty="0"/>
          </a:p>
        </p:txBody>
      </p:sp>
      <p:pic>
        <p:nvPicPr>
          <p:cNvPr id="1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6924" y="3202662"/>
            <a:ext cx="660529" cy="660529"/>
          </a:xfrm>
          <a:prstGeom prst="rect">
            <a:avLst/>
          </a:prstGeom>
        </p:spPr>
      </p:pic>
      <p:sp>
        <p:nvSpPr>
          <p:cNvPr id="13" name="Text 6"/>
          <p:cNvSpPr/>
          <p:nvPr/>
        </p:nvSpPr>
        <p:spPr>
          <a:xfrm>
            <a:off x="2726211" y="5612769"/>
            <a:ext cx="1928746" cy="371548"/>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Preprocess</a:t>
            </a:r>
            <a:endParaRPr lang="en-US" sz="1350" dirty="0"/>
          </a:p>
        </p:txBody>
      </p:sp>
      <p:sp>
        <p:nvSpPr>
          <p:cNvPr id="14" name="Text 7"/>
          <p:cNvSpPr/>
          <p:nvPr/>
        </p:nvSpPr>
        <p:spPr>
          <a:xfrm>
            <a:off x="709732" y="6933248"/>
            <a:ext cx="13210937" cy="614363"/>
          </a:xfrm>
          <a:prstGeom prst="rect">
            <a:avLst/>
          </a:prstGeom>
          <a:noFill/>
          <a:ln/>
        </p:spPr>
        <p:txBody>
          <a:bodyPr wrap="square" lIns="0" tIns="0" rIns="0" bIns="0" rtlCol="0" anchor="t"/>
          <a:lstStyle/>
          <a:p>
            <a:pPr algn="l" indent="0" marL="0">
              <a:lnSpc>
                <a:spcPts val="2400"/>
              </a:lnSpc>
              <a:buNone/>
            </a:pPr>
            <a:r>
              <a:rPr lang="en-US" sz="1550" dirty="0">
                <a:solidFill>
                  <a:srgbClr val="272525"/>
                </a:solidFill>
                <a:latin typeface="Inter" pitchFamily="34" charset="0"/>
                <a:ea typeface="Inter" pitchFamily="34" charset="-122"/>
                <a:cs typeface="Inter" pitchFamily="34" charset="-120"/>
              </a:rPr>
              <a:t>The methodology employs Isolation Forest for unsupervised anomaly detection, combined with rolling window analysis to identify recurring patterns across time series. GridSearchCV optimizes contamination rate and tree parameters for maximum detection accuracy.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933450"/>
            <a:ext cx="1067633" cy="426244"/>
          </a:xfrm>
          <a:prstGeom prst="roundRect">
            <a:avLst>
              <a:gd name="adj" fmla="val 17880"/>
            </a:avLst>
          </a:prstGeom>
          <a:solidFill>
            <a:srgbClr val="DADBF1"/>
          </a:solidFill>
          <a:ln/>
        </p:spPr>
      </p:sp>
      <p:sp>
        <p:nvSpPr>
          <p:cNvPr id="3" name="Text 1"/>
          <p:cNvSpPr/>
          <p:nvPr/>
        </p:nvSpPr>
        <p:spPr>
          <a:xfrm>
            <a:off x="929878" y="1001435"/>
            <a:ext cx="795457"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RESULTS</a:t>
            </a:r>
            <a:endParaRPr lang="en-US" sz="1400" dirty="0"/>
          </a:p>
        </p:txBody>
      </p:sp>
      <p:sp>
        <p:nvSpPr>
          <p:cNvPr id="4" name="Text 2"/>
          <p:cNvSpPr/>
          <p:nvPr/>
        </p:nvSpPr>
        <p:spPr>
          <a:xfrm>
            <a:off x="793790" y="1450419"/>
            <a:ext cx="575976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Results and Analysis</a:t>
            </a:r>
            <a:endParaRPr lang="en-US" sz="4450" dirty="0"/>
          </a:p>
        </p:txBody>
      </p:sp>
      <p:sp>
        <p:nvSpPr>
          <p:cNvPr id="5" name="Text 3"/>
          <p:cNvSpPr/>
          <p:nvPr/>
        </p:nvSpPr>
        <p:spPr>
          <a:xfrm>
            <a:off x="793790" y="22499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Key Findings</a:t>
            </a:r>
            <a:endParaRPr lang="en-US" sz="2200" dirty="0"/>
          </a:p>
        </p:txBody>
      </p:sp>
      <p:sp>
        <p:nvSpPr>
          <p:cNvPr id="6" name="Text 4"/>
          <p:cNvSpPr/>
          <p:nvPr/>
        </p:nvSpPr>
        <p:spPr>
          <a:xfrm>
            <a:off x="793790" y="294441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Isolation Forest model successfully detected both known and unknown anomalies in the telemetry data. Analysis revealed recurring patterns that aligned with NASA's expert labels while also identifying previously unlabeled anomalous segments.</a:t>
            </a:r>
            <a:endParaRPr lang="en-US" sz="1750" dirty="0"/>
          </a:p>
        </p:txBody>
      </p:sp>
      <p:sp>
        <p:nvSpPr>
          <p:cNvPr id="7" name="Text 5"/>
          <p:cNvSpPr/>
          <p:nvPr/>
        </p:nvSpPr>
        <p:spPr>
          <a:xfrm>
            <a:off x="793790" y="4373285"/>
            <a:ext cx="4283273"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Three Categories of Anomalies</a:t>
            </a:r>
            <a:endParaRPr lang="en-US" sz="2200" dirty="0"/>
          </a:p>
        </p:txBody>
      </p:sp>
      <p:sp>
        <p:nvSpPr>
          <p:cNvPr id="8" name="Text 6"/>
          <p:cNvSpPr/>
          <p:nvPr/>
        </p:nvSpPr>
        <p:spPr>
          <a:xfrm>
            <a:off x="793790" y="5067776"/>
            <a:ext cx="13042821" cy="1088774"/>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NASA-labeled anomalies: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Expert-identified segments</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ML-confirmed anomalies: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Overlapping detections</a:t>
            </a:r>
            <a:endParaRPr lang="en-US" sz="1750" dirty="0"/>
          </a:p>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ML-only anomalies: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Novel unknown patterns</a:t>
            </a:r>
            <a:endParaRPr lang="en-US" sz="1750" dirty="0"/>
          </a:p>
        </p:txBody>
      </p:sp>
      <p:sp>
        <p:nvSpPr>
          <p:cNvPr id="9" name="Text 7"/>
          <p:cNvSpPr/>
          <p:nvPr/>
        </p:nvSpPr>
        <p:spPr>
          <a:xfrm>
            <a:off x="793790" y="641170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recurring anomaly detection algorithm identified segments with similar temporal characteristics, enabling pattern-based classification and predictive insights.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0452" y="597456"/>
            <a:ext cx="1565910" cy="402431"/>
          </a:xfrm>
          <a:prstGeom prst="roundRect">
            <a:avLst>
              <a:gd name="adj" fmla="val 18141"/>
            </a:avLst>
          </a:prstGeom>
          <a:solidFill>
            <a:srgbClr val="DADBF1"/>
          </a:solidFill>
          <a:ln/>
        </p:spPr>
      </p:sp>
      <p:sp>
        <p:nvSpPr>
          <p:cNvPr id="3" name="Text 1"/>
          <p:cNvSpPr/>
          <p:nvPr/>
        </p:nvSpPr>
        <p:spPr>
          <a:xfrm>
            <a:off x="890707" y="662583"/>
            <a:ext cx="1305401" cy="272177"/>
          </a:xfrm>
          <a:prstGeom prst="rect">
            <a:avLst/>
          </a:prstGeom>
          <a:noFill/>
          <a:ln/>
        </p:spPr>
        <p:txBody>
          <a:bodyPr wrap="none" lIns="0" tIns="0" rIns="0" bIns="0" rtlCol="0" anchor="t"/>
          <a:lstStyle/>
          <a:p>
            <a:pPr algn="l" indent="0" marL="0">
              <a:lnSpc>
                <a:spcPts val="2100"/>
              </a:lnSpc>
              <a:buNone/>
            </a:pPr>
            <a:r>
              <a:rPr lang="en-US" sz="1350" dirty="0">
                <a:solidFill>
                  <a:srgbClr val="272525"/>
                </a:solidFill>
                <a:latin typeface="Inter" pitchFamily="34" charset="0"/>
                <a:ea typeface="Inter" pitchFamily="34" charset="-122"/>
                <a:cs typeface="Inter" pitchFamily="34" charset="-120"/>
              </a:rPr>
              <a:t>VISUALIZATION</a:t>
            </a:r>
            <a:endParaRPr lang="en-US" sz="1350" dirty="0"/>
          </a:p>
        </p:txBody>
      </p:sp>
      <p:sp>
        <p:nvSpPr>
          <p:cNvPr id="4" name="Text 2"/>
          <p:cNvSpPr/>
          <p:nvPr/>
        </p:nvSpPr>
        <p:spPr>
          <a:xfrm>
            <a:off x="760452" y="1083112"/>
            <a:ext cx="8297942" cy="678894"/>
          </a:xfrm>
          <a:prstGeom prst="rect">
            <a:avLst/>
          </a:prstGeom>
          <a:noFill/>
          <a:ln/>
        </p:spPr>
        <p:txBody>
          <a:bodyPr wrap="none" lIns="0" tIns="0" rIns="0" bIns="0" rtlCol="0" anchor="t"/>
          <a:lstStyle/>
          <a:p>
            <a:pPr algn="l" indent="0" marL="0">
              <a:lnSpc>
                <a:spcPts val="5300"/>
              </a:lnSpc>
              <a:buNone/>
            </a:pPr>
            <a:r>
              <a:rPr lang="en-US" sz="4250" b="1" dirty="0">
                <a:solidFill>
                  <a:srgbClr val="000000"/>
                </a:solidFill>
                <a:latin typeface="Inter Bold" pitchFamily="34" charset="0"/>
                <a:ea typeface="Inter Bold" pitchFamily="34" charset="-122"/>
                <a:cs typeface="Inter Bold" pitchFamily="34" charset="-120"/>
              </a:rPr>
              <a:t>Interactive Dashboard Systems</a:t>
            </a:r>
            <a:endParaRPr lang="en-US" sz="4250" dirty="0"/>
          </a:p>
        </p:txBody>
      </p:sp>
      <p:sp>
        <p:nvSpPr>
          <p:cNvPr id="5" name="Shape 3"/>
          <p:cNvSpPr/>
          <p:nvPr/>
        </p:nvSpPr>
        <p:spPr>
          <a:xfrm>
            <a:off x="760452" y="2074069"/>
            <a:ext cx="6450687" cy="5562124"/>
          </a:xfrm>
          <a:prstGeom prst="roundRect">
            <a:avLst>
              <a:gd name="adj" fmla="val 1641"/>
            </a:avLst>
          </a:prstGeom>
          <a:solidFill>
            <a:srgbClr val="FFFFFF"/>
          </a:solidFill>
          <a:ln w="30480">
            <a:solidFill>
              <a:srgbClr val="C0C1D7"/>
            </a:solidFill>
            <a:prstDash val="solid"/>
          </a:ln>
        </p:spPr>
      </p:sp>
      <p:pic>
        <p:nvPicPr>
          <p:cNvPr id="6" name="Image 0" descr="preencoded.png">    </p:cNvPr>
          <p:cNvPicPr>
            <a:picLocks noChangeAspect="1"/>
          </p:cNvPicPr>
          <p:nvPr/>
        </p:nvPicPr>
        <p:blipFill>
          <a:blip r:embed="rId1"/>
          <a:stretch>
            <a:fillRect/>
          </a:stretch>
        </p:blipFill>
        <p:spPr>
          <a:xfrm>
            <a:off x="1008102" y="2321719"/>
            <a:ext cx="5955387" cy="3163729"/>
          </a:xfrm>
          <a:prstGeom prst="rect">
            <a:avLst/>
          </a:prstGeom>
        </p:spPr>
      </p:pic>
      <p:sp>
        <p:nvSpPr>
          <p:cNvPr id="7" name="Text 4"/>
          <p:cNvSpPr/>
          <p:nvPr/>
        </p:nvSpPr>
        <p:spPr>
          <a:xfrm>
            <a:off x="1008102" y="5719524"/>
            <a:ext cx="2715816" cy="339447"/>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Streamlit Dashboard</a:t>
            </a:r>
            <a:endParaRPr lang="en-US" sz="2100" dirty="0"/>
          </a:p>
        </p:txBody>
      </p:sp>
      <p:sp>
        <p:nvSpPr>
          <p:cNvPr id="8" name="Text 5"/>
          <p:cNvSpPr/>
          <p:nvPr/>
        </p:nvSpPr>
        <p:spPr>
          <a:xfrm>
            <a:off x="1008102" y="6183749"/>
            <a:ext cx="5955387" cy="1020842"/>
          </a:xfrm>
          <a:prstGeom prst="rect">
            <a:avLst/>
          </a:prstGeom>
          <a:noFill/>
          <a:ln/>
        </p:spPr>
        <p:txBody>
          <a:bodyPr wrap="square" lIns="0" tIns="0" rIns="0" bIns="0" rtlCol="0" anchor="t"/>
          <a:lstStyle/>
          <a:p>
            <a:pPr algn="l" indent="0" marL="0">
              <a:lnSpc>
                <a:spcPts val="2650"/>
              </a:lnSpc>
              <a:buNone/>
            </a:pPr>
            <a:r>
              <a:rPr lang="en-US" sz="1700" dirty="0">
                <a:solidFill>
                  <a:srgbClr val="272525"/>
                </a:solidFill>
                <a:latin typeface="Inter" pitchFamily="34" charset="0"/>
                <a:ea typeface="Inter" pitchFamily="34" charset="-122"/>
                <a:cs typeface="Inter" pitchFamily="34" charset="-120"/>
              </a:rPr>
              <a:t>Real-time interactive visualization enabling users to explore detected anomalies, filter by channels, and compare ML results with NASA labels.</a:t>
            </a:r>
            <a:endParaRPr lang="en-US" sz="1700" dirty="0"/>
          </a:p>
        </p:txBody>
      </p:sp>
      <p:sp>
        <p:nvSpPr>
          <p:cNvPr id="9" name="Shape 6"/>
          <p:cNvSpPr/>
          <p:nvPr/>
        </p:nvSpPr>
        <p:spPr>
          <a:xfrm>
            <a:off x="7419142" y="2074069"/>
            <a:ext cx="6450806" cy="5562124"/>
          </a:xfrm>
          <a:prstGeom prst="roundRect">
            <a:avLst>
              <a:gd name="adj" fmla="val 1641"/>
            </a:avLst>
          </a:prstGeom>
          <a:solidFill>
            <a:srgbClr val="FFFFFF"/>
          </a:solidFill>
          <a:ln w="30480">
            <a:solidFill>
              <a:srgbClr val="C0C1D7"/>
            </a:solidFill>
            <a:prstDash val="solid"/>
          </a:ln>
        </p:spPr>
      </p:sp>
      <p:pic>
        <p:nvPicPr>
          <p:cNvPr id="10" name="Image 1" descr="preencoded.png">    </p:cNvPr>
          <p:cNvPicPr>
            <a:picLocks noChangeAspect="1"/>
          </p:cNvPicPr>
          <p:nvPr/>
        </p:nvPicPr>
        <p:blipFill>
          <a:blip r:embed="rId2"/>
          <a:stretch>
            <a:fillRect/>
          </a:stretch>
        </p:blipFill>
        <p:spPr>
          <a:xfrm>
            <a:off x="7666792" y="2321719"/>
            <a:ext cx="5955506" cy="3347680"/>
          </a:xfrm>
          <a:prstGeom prst="rect">
            <a:avLst/>
          </a:prstGeom>
        </p:spPr>
      </p:pic>
      <p:sp>
        <p:nvSpPr>
          <p:cNvPr id="11" name="Text 7"/>
          <p:cNvSpPr/>
          <p:nvPr/>
        </p:nvSpPr>
        <p:spPr>
          <a:xfrm>
            <a:off x="7666792" y="5903476"/>
            <a:ext cx="2715816" cy="339447"/>
          </a:xfrm>
          <a:prstGeom prst="rect">
            <a:avLst/>
          </a:prstGeom>
          <a:noFill/>
          <a:ln/>
        </p:spPr>
        <p:txBody>
          <a:bodyPr wrap="none" lIns="0" tIns="0" rIns="0" bIns="0" rtlCol="0" anchor="t"/>
          <a:lstStyle/>
          <a:p>
            <a:pPr algn="l"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Power BI Analytics</a:t>
            </a:r>
            <a:endParaRPr lang="en-US" sz="2100" dirty="0"/>
          </a:p>
        </p:txBody>
      </p:sp>
      <p:sp>
        <p:nvSpPr>
          <p:cNvPr id="12" name="Text 8"/>
          <p:cNvSpPr/>
          <p:nvPr/>
        </p:nvSpPr>
        <p:spPr>
          <a:xfrm>
            <a:off x="7666792" y="6367701"/>
            <a:ext cx="5955506" cy="1020842"/>
          </a:xfrm>
          <a:prstGeom prst="rect">
            <a:avLst/>
          </a:prstGeom>
          <a:noFill/>
          <a:ln/>
        </p:spPr>
        <p:txBody>
          <a:bodyPr wrap="square" lIns="0" tIns="0" rIns="0" bIns="0" rtlCol="0" anchor="t"/>
          <a:lstStyle/>
          <a:p>
            <a:pPr algn="l" indent="0" marL="0">
              <a:lnSpc>
                <a:spcPts val="2650"/>
              </a:lnSpc>
              <a:buNone/>
            </a:pPr>
            <a:r>
              <a:rPr lang="en-US" sz="1700" dirty="0">
                <a:solidFill>
                  <a:srgbClr val="272525"/>
                </a:solidFill>
                <a:latin typeface="Inter" pitchFamily="34" charset="0"/>
                <a:ea typeface="Inter" pitchFamily="34" charset="-122"/>
                <a:cs typeface="Inter" pitchFamily="34" charset="-120"/>
              </a:rPr>
              <a:t>Comprehensive analytics dashboard providing summary statistics, recurring pattern analysis, and comparative visualizations across sensor channels.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1559123"/>
            <a:ext cx="1490186" cy="426244"/>
          </a:xfrm>
          <a:prstGeom prst="roundRect">
            <a:avLst>
              <a:gd name="adj" fmla="val 17880"/>
            </a:avLst>
          </a:prstGeom>
          <a:solidFill>
            <a:srgbClr val="DADBF1"/>
          </a:solidFill>
          <a:ln/>
        </p:spPr>
      </p:sp>
      <p:sp>
        <p:nvSpPr>
          <p:cNvPr id="3" name="Text 1"/>
          <p:cNvSpPr/>
          <p:nvPr/>
        </p:nvSpPr>
        <p:spPr>
          <a:xfrm>
            <a:off x="929878" y="1627108"/>
            <a:ext cx="1218009"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CONCLUSION</a:t>
            </a:r>
            <a:endParaRPr lang="en-US" sz="1400" dirty="0"/>
          </a:p>
        </p:txBody>
      </p:sp>
      <p:sp>
        <p:nvSpPr>
          <p:cNvPr id="4" name="Text 2"/>
          <p:cNvSpPr/>
          <p:nvPr/>
        </p:nvSpPr>
        <p:spPr>
          <a:xfrm>
            <a:off x="793790" y="207609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a:t>
            </a:r>
            <a:endParaRPr lang="en-US" sz="4450" dirty="0"/>
          </a:p>
        </p:txBody>
      </p:sp>
      <p:sp>
        <p:nvSpPr>
          <p:cNvPr id="5" name="Shape 3"/>
          <p:cNvSpPr/>
          <p:nvPr/>
        </p:nvSpPr>
        <p:spPr>
          <a:xfrm>
            <a:off x="793790" y="3125033"/>
            <a:ext cx="4196358" cy="3545324"/>
          </a:xfrm>
          <a:prstGeom prst="roundRect">
            <a:avLst>
              <a:gd name="adj" fmla="val 4127"/>
            </a:avLst>
          </a:prstGeom>
          <a:solidFill>
            <a:srgbClr val="FFFFFF"/>
          </a:solidFill>
          <a:ln w="30480">
            <a:solidFill>
              <a:srgbClr val="C0C1D7"/>
            </a:solidFill>
            <a:prstDash val="solid"/>
          </a:ln>
        </p:spPr>
      </p:sp>
      <p:sp>
        <p:nvSpPr>
          <p:cNvPr id="6" name="Shape 4"/>
          <p:cNvSpPr/>
          <p:nvPr/>
        </p:nvSpPr>
        <p:spPr>
          <a:xfrm>
            <a:off x="763310" y="3125033"/>
            <a:ext cx="121920" cy="3545324"/>
          </a:xfrm>
          <a:prstGeom prst="roundRect">
            <a:avLst>
              <a:gd name="adj" fmla="val 78139"/>
            </a:avLst>
          </a:prstGeom>
          <a:solidFill>
            <a:srgbClr val="4950BC"/>
          </a:solidFill>
          <a:ln/>
        </p:spPr>
      </p:sp>
      <p:sp>
        <p:nvSpPr>
          <p:cNvPr id="7" name="Text 5"/>
          <p:cNvSpPr/>
          <p:nvPr/>
        </p:nvSpPr>
        <p:spPr>
          <a:xfrm>
            <a:off x="1142524" y="3382328"/>
            <a:ext cx="295548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Successful Detection</a:t>
            </a:r>
            <a:endParaRPr lang="en-US" sz="2200" dirty="0"/>
          </a:p>
        </p:txBody>
      </p:sp>
      <p:sp>
        <p:nvSpPr>
          <p:cNvPr id="8" name="Text 6"/>
          <p:cNvSpPr/>
          <p:nvPr/>
        </p:nvSpPr>
        <p:spPr>
          <a:xfrm>
            <a:off x="1142524" y="3872746"/>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Isolation Forest model effectively identified recurring unknown anomalies in spacecraft telemetry data, demonstrating the viability of unsupervised learning for this application.</a:t>
            </a:r>
            <a:endParaRPr lang="en-US" sz="1750" dirty="0"/>
          </a:p>
        </p:txBody>
      </p:sp>
      <p:sp>
        <p:nvSpPr>
          <p:cNvPr id="9" name="Shape 7"/>
          <p:cNvSpPr/>
          <p:nvPr/>
        </p:nvSpPr>
        <p:spPr>
          <a:xfrm>
            <a:off x="5216962" y="3125033"/>
            <a:ext cx="4196358" cy="3545324"/>
          </a:xfrm>
          <a:prstGeom prst="roundRect">
            <a:avLst>
              <a:gd name="adj" fmla="val 4127"/>
            </a:avLst>
          </a:prstGeom>
          <a:solidFill>
            <a:srgbClr val="FFFFFF"/>
          </a:solidFill>
          <a:ln w="30480">
            <a:solidFill>
              <a:srgbClr val="C0C1D7"/>
            </a:solidFill>
            <a:prstDash val="solid"/>
          </a:ln>
        </p:spPr>
      </p:sp>
      <p:sp>
        <p:nvSpPr>
          <p:cNvPr id="10" name="Shape 8"/>
          <p:cNvSpPr/>
          <p:nvPr/>
        </p:nvSpPr>
        <p:spPr>
          <a:xfrm>
            <a:off x="5186482" y="3125033"/>
            <a:ext cx="121920" cy="3545324"/>
          </a:xfrm>
          <a:prstGeom prst="roundRect">
            <a:avLst>
              <a:gd name="adj" fmla="val 78139"/>
            </a:avLst>
          </a:prstGeom>
          <a:solidFill>
            <a:srgbClr val="4950BC"/>
          </a:solidFill>
          <a:ln/>
        </p:spPr>
      </p:sp>
      <p:sp>
        <p:nvSpPr>
          <p:cNvPr id="11" name="Text 9"/>
          <p:cNvSpPr/>
          <p:nvPr/>
        </p:nvSpPr>
        <p:spPr>
          <a:xfrm>
            <a:off x="5565696" y="33823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Validation Achieved</a:t>
            </a:r>
            <a:endParaRPr lang="en-US" sz="2200" dirty="0"/>
          </a:p>
        </p:txBody>
      </p:sp>
      <p:sp>
        <p:nvSpPr>
          <p:cNvPr id="12" name="Text 10"/>
          <p:cNvSpPr/>
          <p:nvPr/>
        </p:nvSpPr>
        <p:spPr>
          <a:xfrm>
            <a:off x="5565696" y="3872746"/>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Results showed strong alignment with NASA's expert-labeled anomalies while discovering additional patterns, validating both the model's accuracy and its ability to detect novel anomalies.</a:t>
            </a:r>
            <a:endParaRPr lang="en-US" sz="1750" dirty="0"/>
          </a:p>
        </p:txBody>
      </p:sp>
      <p:sp>
        <p:nvSpPr>
          <p:cNvPr id="13" name="Shape 11"/>
          <p:cNvSpPr/>
          <p:nvPr/>
        </p:nvSpPr>
        <p:spPr>
          <a:xfrm>
            <a:off x="9640133" y="3125033"/>
            <a:ext cx="4196358" cy="3545324"/>
          </a:xfrm>
          <a:prstGeom prst="roundRect">
            <a:avLst>
              <a:gd name="adj" fmla="val 4127"/>
            </a:avLst>
          </a:prstGeom>
          <a:solidFill>
            <a:srgbClr val="FFFFFF"/>
          </a:solidFill>
          <a:ln w="30480">
            <a:solidFill>
              <a:srgbClr val="C0C1D7"/>
            </a:solidFill>
            <a:prstDash val="solid"/>
          </a:ln>
        </p:spPr>
      </p:sp>
      <p:sp>
        <p:nvSpPr>
          <p:cNvPr id="14" name="Shape 12"/>
          <p:cNvSpPr/>
          <p:nvPr/>
        </p:nvSpPr>
        <p:spPr>
          <a:xfrm>
            <a:off x="9609653" y="3125033"/>
            <a:ext cx="121920" cy="3545324"/>
          </a:xfrm>
          <a:prstGeom prst="roundRect">
            <a:avLst>
              <a:gd name="adj" fmla="val 78139"/>
            </a:avLst>
          </a:prstGeom>
          <a:solidFill>
            <a:srgbClr val="4950BC"/>
          </a:solidFill>
          <a:ln/>
        </p:spPr>
      </p:sp>
      <p:sp>
        <p:nvSpPr>
          <p:cNvPr id="15" name="Text 13"/>
          <p:cNvSpPr/>
          <p:nvPr/>
        </p:nvSpPr>
        <p:spPr>
          <a:xfrm>
            <a:off x="9988868" y="3382328"/>
            <a:ext cx="350567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Enhanced Interpretability</a:t>
            </a:r>
            <a:endParaRPr lang="en-US" sz="2200" dirty="0"/>
          </a:p>
        </p:txBody>
      </p:sp>
      <p:sp>
        <p:nvSpPr>
          <p:cNvPr id="16" name="Text 14"/>
          <p:cNvSpPr/>
          <p:nvPr/>
        </p:nvSpPr>
        <p:spPr>
          <a:xfrm>
            <a:off x="9988868" y="3872746"/>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Interactive dashboards transform complex detection results into actionable insights, enabling engineers and analysts to understand and respond to anomalous behavior efficiently.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2026-01-28T11:19:49Z</dcterms:created>
  <dcterms:modified xsi:type="dcterms:W3CDTF">2026-01-28T11:19:49Z</dcterms:modified>
</cp:coreProperties>
</file>